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347" r:id="rId2"/>
    <p:sldId id="405" r:id="rId3"/>
    <p:sldId id="408" r:id="rId4"/>
    <p:sldId id="406" r:id="rId5"/>
    <p:sldId id="407" r:id="rId6"/>
    <p:sldId id="409" r:id="rId7"/>
    <p:sldId id="410" r:id="rId8"/>
    <p:sldId id="418" r:id="rId9"/>
    <p:sldId id="411" r:id="rId10"/>
    <p:sldId id="376" r:id="rId11"/>
    <p:sldId id="413" r:id="rId12"/>
    <p:sldId id="415" r:id="rId13"/>
    <p:sldId id="419" r:id="rId14"/>
    <p:sldId id="421" r:id="rId15"/>
    <p:sldId id="423" r:id="rId16"/>
    <p:sldId id="425" r:id="rId17"/>
    <p:sldId id="427" r:id="rId18"/>
    <p:sldId id="432" r:id="rId19"/>
    <p:sldId id="433" r:id="rId20"/>
    <p:sldId id="444" r:id="rId21"/>
    <p:sldId id="443" r:id="rId22"/>
    <p:sldId id="424" r:id="rId23"/>
    <p:sldId id="417" r:id="rId24"/>
    <p:sldId id="428" r:id="rId25"/>
    <p:sldId id="436" r:id="rId26"/>
    <p:sldId id="434" r:id="rId27"/>
    <p:sldId id="435" r:id="rId28"/>
    <p:sldId id="437" r:id="rId29"/>
    <p:sldId id="438" r:id="rId30"/>
    <p:sldId id="439" r:id="rId31"/>
    <p:sldId id="440" r:id="rId32"/>
    <p:sldId id="441" r:id="rId33"/>
    <p:sldId id="442" r:id="rId34"/>
    <p:sldId id="430" r:id="rId35"/>
    <p:sldId id="431" r:id="rId36"/>
    <p:sldId id="390" r:id="rId37"/>
  </p:sldIdLst>
  <p:sldSz cx="9144000" cy="6858000" type="letter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CABCE"/>
    <a:srgbClr val="CCDAEC"/>
    <a:srgbClr val="D0EBB3"/>
    <a:srgbClr val="0BB6F3"/>
    <a:srgbClr val="696969"/>
    <a:srgbClr val="C20210"/>
    <a:srgbClr val="FFFFFF"/>
    <a:srgbClr val="FFFF99"/>
    <a:srgbClr val="FFFFCC"/>
    <a:srgbClr val="FAFD00"/>
  </p:clrMru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7572" autoAdjust="0"/>
  </p:normalViewPr>
  <p:slideViewPr>
    <p:cSldViewPr>
      <p:cViewPr>
        <p:scale>
          <a:sx n="55" d="100"/>
          <a:sy n="55" d="100"/>
        </p:scale>
        <p:origin x="-158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7150" y="8748713"/>
            <a:ext cx="3825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fld id="{35852CBA-709D-4086-B09F-FD03386F9AD9}" type="slidenum">
              <a:rPr lang="es-ES" sz="1400" b="0">
                <a:latin typeface="Arial" charset="0"/>
                <a:cs typeface="+mn-cs"/>
              </a:rPr>
              <a:pPr algn="r" eaLnBrk="0" hangingPunct="0">
                <a:defRPr/>
              </a:pPr>
              <a:t>‹Nº›</a:t>
            </a:fld>
            <a:endParaRPr lang="es-ES" sz="1400" b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editar el estilo del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7150" y="8748713"/>
            <a:ext cx="3825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fld id="{CA1F27CE-3847-4464-9823-AC7377E87A99}" type="slidenum">
              <a:rPr lang="es-ES" sz="1400" b="0">
                <a:latin typeface="Arial" charset="0"/>
                <a:cs typeface="+mn-cs"/>
              </a:rPr>
              <a:pPr algn="r" eaLnBrk="0" hangingPunct="0">
                <a:defRPr/>
              </a:pPr>
              <a:t>‹Nº›</a:t>
            </a:fld>
            <a:endParaRPr lang="es-ES" sz="1400" b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4828"/>
            <a:ext cx="2971800" cy="4575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6C2586-2A5C-4072-BF28-32736444EA85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8596" y="585789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C168E8-6D22-4660-BF23-280470CD9537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785C-2000-4F03-BC9E-DD7F8F3299F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E3CEE-CB00-4CBF-9F3D-66A02B712FA2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61F03-1ECE-4463-A163-D436865C859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71472" y="592933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951A4D-EE91-47E8-9813-C6527BD33A20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21A80-7F1E-4AB5-98D0-6B5BA3993094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5" y="6357938"/>
            <a:ext cx="1778000" cy="35718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 descr="90px-Emblem_of_the_Union_of_South_American_Nations_sv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523875"/>
            <a:ext cx="59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1 CuadroTexto"/>
          <p:cNvSpPr txBox="1"/>
          <p:nvPr userDrawn="1"/>
        </p:nvSpPr>
        <p:spPr>
          <a:xfrm>
            <a:off x="1395135" y="571500"/>
            <a:ext cx="60981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Unión de Naciones Suramericanas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E57F-21F3-4704-B25D-543E5ADAD1C2}" type="datetimeFigureOut">
              <a:rPr lang="es-PE"/>
              <a:pPr>
                <a:defRPr/>
              </a:pPr>
              <a:t>16/03/2011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1C5A46-BE40-40B2-83E7-ABB4E3D834A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5" y="6357938"/>
            <a:ext cx="1778000" cy="35718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 descr="90px-Emblem_of_the_Union_of_South_American_Nations_sv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523875"/>
            <a:ext cx="59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1 CuadroTexto"/>
          <p:cNvSpPr txBox="1"/>
          <p:nvPr userDrawn="1"/>
        </p:nvSpPr>
        <p:spPr>
          <a:xfrm>
            <a:off x="1395135" y="571500"/>
            <a:ext cx="60981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Unión de Naciones Suramericanas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E57F-21F3-4704-B25D-543E5ADAD1C2}" type="datetimeFigureOut">
              <a:rPr lang="es-PE"/>
              <a:pPr>
                <a:defRPr/>
              </a:pPr>
              <a:t>16/03/2011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1C5A46-BE40-40B2-83E7-ABB4E3D834A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B8713-BC45-4A73-BC31-C9E76B83763B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D00FA-1D8D-4894-9224-8E220C3B02D2}" type="slidenum">
              <a:rPr lang="es-ES_tradnl"/>
              <a:pPr/>
              <a:t>‹Nº›</a:t>
            </a:fld>
            <a:endParaRPr lang="es-ES_tradnl"/>
          </a:p>
        </p:txBody>
      </p:sp>
      <p:pic>
        <p:nvPicPr>
          <p:cNvPr id="7" name="Picture 26" descr="\\Srvhp01\07 Publico\03 Imagenes EM y D\5_Logos y Varios\Logo OGDN Actual\Logo 2 OGDN 30ene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60" y="6129342"/>
            <a:ext cx="657244" cy="6572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5FC3CE-D4A7-46EA-836D-DAC0CCADAEC2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62940-B28E-46A3-8999-FF3432ADD527}" type="slidenum">
              <a:rPr lang="es-ES_tradnl"/>
              <a:pPr/>
              <a:t>‹Nº›</a:t>
            </a:fld>
            <a:endParaRPr lang="es-ES_tradnl"/>
          </a:p>
        </p:txBody>
      </p:sp>
      <p:pic>
        <p:nvPicPr>
          <p:cNvPr id="7" name="Picture 26" descr="\\Srvhp01\07 Publico\03 Imagenes EM y D\5_Logos y Varios\Logo OGDN Actual\Logo 2 OGDN 30ene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60" y="6129342"/>
            <a:ext cx="657244" cy="6572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0B724-9421-4E91-B1BB-3B7618B19E59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4525-401E-4697-8749-C5A9C3B9903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7DD28-C483-4195-88F3-A3CE0BF6942A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D5AA1-551E-459F-8E50-FD8E3EA0ACE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8CB93-F98A-412B-9133-692793CAA374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44D6-7E31-4185-9710-5B0CDF6E067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4EE404-C09F-422D-A1AC-9EEA564ED909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49D36-EC4E-4F55-A33F-18AE6DA7CA0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02F563-597B-44DA-A14E-42E9E53F0C0D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4ECAE-0064-4DAF-B924-C144092AE7B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16AF96-622E-4BAA-98BB-2232D25D526F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7846B-7D3B-45D2-BFEA-9E19027DFA8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fld id="{629F2FBF-9635-4CD2-AFFC-436E6D23E813}" type="datetimeFigureOut">
              <a:rPr lang="es-ES_tradnl"/>
              <a:pPr/>
              <a:t>16/03/2011</a:t>
            </a:fld>
            <a:endParaRPr lang="es-ES_tradnl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s-ES_tradnl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A1CCCC-3521-403D-8699-E13E5B8E9EF6}" type="slidenum">
              <a:rPr lang="es-ES_tradnl"/>
              <a:pPr/>
              <a:t>‹Nº›</a:t>
            </a:fld>
            <a:endParaRPr lang="es-ES_tradnl"/>
          </a:p>
        </p:txBody>
      </p:sp>
      <p:pic>
        <p:nvPicPr>
          <p:cNvPr id="5120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775" y="6429375"/>
            <a:ext cx="1657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0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3428994" cy="85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71472" y="2571744"/>
            <a:ext cx="821537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PE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II Sesión Plataforma Regional para la Reducción del Riesgo de Desastres en las Américas</a:t>
            </a:r>
          </a:p>
          <a:p>
            <a:endParaRPr lang="es-E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endParaRPr lang="es-E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r>
              <a:rPr lang="es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Nuevo Vallarta  - Nayarit – México</a:t>
            </a:r>
          </a:p>
          <a:p>
            <a:r>
              <a:rPr lang="es-E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16  de marzo 2011</a:t>
            </a:r>
            <a:endParaRPr lang="es-ES_tradnl" sz="24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85720" y="347338"/>
            <a:ext cx="850112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s-E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COMISIÓN SECTORIAL DE GESTIÓN DEL RIESGO DE DESASTRES EN SALUD</a:t>
            </a:r>
          </a:p>
          <a:p>
            <a:pPr>
              <a:lnSpc>
                <a:spcPct val="80000"/>
              </a:lnSpc>
              <a:defRPr/>
            </a:pPr>
            <a:r>
              <a:rPr lang="es-E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(RM N° 071-2011-MINSA)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14349" y="1546399"/>
            <a:ext cx="7774208" cy="109678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just">
              <a:defRPr/>
            </a:pPr>
            <a:r>
              <a:rPr lang="es-PE" sz="2000" i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Elaborar la propuesta de Política Nacional de Gestión del Riesgo de Desastres en Salud</a:t>
            </a:r>
            <a:endParaRPr lang="es-PE" sz="2000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14349" y="2786058"/>
            <a:ext cx="7774208" cy="181536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just">
              <a:defRPr/>
            </a:pPr>
            <a:r>
              <a:rPr lang="es-PE" sz="2000" i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Coordinar con los diferentes niveles de gobierno la adopción  de la Política Nacional de Gestión del Riesgo de Desastres en Salud , así como su implementación y desarrollo a través de los procesos de: Estimación de riesgo en Salud, Reducción del Riesgo de Desastres  en Salud , Respuesta y Rehabilitación en Salud , y Reconstrucción</a:t>
            </a:r>
            <a:endParaRPr lang="es-PE" sz="2000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14348" y="4714884"/>
            <a:ext cx="7786742" cy="17145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PE" sz="2000" i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Proponer la formulación de  Directivas y Planes para la gestión del riesgo del desastres frente a  eventos adversos y la incorporación de sus actividades en los planes estratégicos y operativos  institucionales de las dependencias y servicios de salud de los diferentes niveles de gobierno.</a:t>
            </a:r>
            <a:endParaRPr lang="es-PE" sz="2000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85720" y="347338"/>
            <a:ext cx="850112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defRPr/>
            </a:pPr>
            <a:r>
              <a:rPr lang="es-E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Conformación del Comité Nacional de Hospitales Seguros mediante 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Resolución Ministerial Nº 623-2009/MINSA.</a:t>
            </a:r>
            <a:endParaRPr lang="es-ES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14348" y="1546400"/>
            <a:ext cx="7786742" cy="4811558"/>
            <a:chOff x="714348" y="1500175"/>
            <a:chExt cx="7786742" cy="4811558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714349" y="1500175"/>
              <a:ext cx="7774208" cy="92869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8575" algn="ctr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90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/>
            <a:p>
              <a:pPr algn="just">
                <a:defRPr/>
              </a:pPr>
              <a:r>
                <a:rPr lang="es-PE" sz="2000" i="1" dirty="0" smtClean="0">
                  <a:solidFill>
                    <a:schemeClr val="accent1"/>
                  </a:solidFill>
                  <a:latin typeface="Calibri" pitchFamily="34" charset="0"/>
                </a:rPr>
                <a:t>Elaborar la propuesta de Política Nacional de Hospitales Seguros frente a los Desastres.</a:t>
              </a:r>
              <a:endParaRPr lang="es-PE" sz="2000" i="1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714349" y="2428868"/>
              <a:ext cx="7774208" cy="121444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8575" algn="ctr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90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/>
            <a:p>
              <a:pPr algn="just">
                <a:defRPr/>
              </a:pPr>
              <a:r>
                <a:rPr lang="es-PE" sz="2000" i="1" dirty="0" smtClean="0">
                  <a:solidFill>
                    <a:schemeClr val="accent1"/>
                  </a:solidFill>
                  <a:latin typeface="Calibri" pitchFamily="34" charset="0"/>
                </a:rPr>
                <a:t>Coordinar a nivel de los gobiernos regionales , la adopción  de la estrategia de hospitales seguros y acompañar los procesos de implementación y desarrollo</a:t>
              </a:r>
              <a:r>
                <a:rPr lang="es-MX" sz="2000" i="1" dirty="0" smtClean="0">
                  <a:solidFill>
                    <a:schemeClr val="accent1"/>
                  </a:solidFill>
                  <a:latin typeface="Calibri" pitchFamily="34" charset="0"/>
                </a:rPr>
                <a:t>.</a:t>
              </a:r>
              <a:endParaRPr lang="es-ES" sz="2000" i="1" dirty="0" smtClean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714348" y="3643314"/>
              <a:ext cx="7786742" cy="185738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8575" algn="ctr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90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/>
            <a:p>
              <a:pPr algn="just">
                <a:defRPr/>
              </a:pPr>
              <a:r>
                <a:rPr lang="es-PE" sz="2000" i="1" dirty="0" smtClean="0">
                  <a:solidFill>
                    <a:schemeClr val="accent1"/>
                  </a:solidFill>
                  <a:latin typeface="Calibri" pitchFamily="34" charset="0"/>
                  <a:cs typeface="+mn-cs"/>
                </a:rPr>
                <a:t>Proponer la formulación de  Directivas y Planes para la gestión del riesgo del desastres frente a  eventos adversos y la incorporación de sus actividades en los planes estratégicos y operativos  institucionales de las dependencias y servicios de salud, que aseguren el  funcionamiento de los establecimientos de salud después de un evento adverso.</a:t>
              </a:r>
              <a:endParaRPr lang="es-PE" sz="2000" i="1" dirty="0">
                <a:solidFill>
                  <a:schemeClr val="accent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714349" y="5500702"/>
              <a:ext cx="7774208" cy="81103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s-PE" sz="2000" i="1" dirty="0" smtClean="0">
                  <a:solidFill>
                    <a:schemeClr val="accent1"/>
                  </a:solidFill>
                  <a:latin typeface="Calibri" pitchFamily="34" charset="0"/>
                </a:rPr>
                <a:t>Impulsar la evaluación de los establecimientos de salud, para determinar su grado de seguridad ante los desastres.</a:t>
              </a:r>
              <a:endParaRPr lang="es-PE" sz="2000" i="1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85720" y="561652"/>
            <a:ext cx="8501122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defRPr/>
            </a:pPr>
            <a:r>
              <a:rPr lang="es-E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Política  Nacional de Hospitales Seguros </a:t>
            </a:r>
            <a:r>
              <a:rPr lang="es-PE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frente a los Desastres</a:t>
            </a:r>
          </a:p>
          <a:p>
            <a:pPr lvl="0">
              <a:defRPr/>
            </a:pPr>
            <a:r>
              <a:rPr lang="es-PE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2010 - 2015</a:t>
            </a:r>
          </a:p>
          <a:p>
            <a:pPr lvl="0">
              <a:defRPr/>
            </a:pPr>
            <a:r>
              <a:rPr lang="es-PE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DECRETO SUPREMO</a:t>
            </a:r>
            <a:r>
              <a:rPr lang="es-MX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Nº 009-2010-SA</a:t>
            </a:r>
            <a:endParaRPr lang="es-ES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14349" y="2117903"/>
            <a:ext cx="7774208" cy="323992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ES" sz="2000" i="1" dirty="0" smtClean="0">
                <a:solidFill>
                  <a:schemeClr val="bg1"/>
                </a:solidFill>
                <a:latin typeface="Calibri" pitchFamily="34" charset="0"/>
              </a:rPr>
              <a:t>“La Política Nacional de Hospitales Seguros tiene como propósito reducir el riesgo de desastre en los establecimientos de salud para garantizar su funcionamiento con el máximo de su capacidad instalada y en su misma infraestructura, durante y después de un evento adverso, cumpliendo de esa manera el deber del Estado de proteger la vida de la población de manera permanente incluso inmediatamente después de un desastre.”</a:t>
            </a:r>
            <a:endParaRPr lang="es-PE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85720" y="357166"/>
            <a:ext cx="850112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defRPr/>
            </a:pPr>
            <a:r>
              <a:rPr lang="es-E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Estrategias  de la Política  Nacional de Hospitales Seguros </a:t>
            </a:r>
            <a:r>
              <a:rPr lang="es-PE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frente a los Desastres  2010 - 2015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14349" y="1571612"/>
            <a:ext cx="7774208" cy="8824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algn="l"/>
            <a:r>
              <a:rPr lang="es-ES" sz="2000" i="1" dirty="0" smtClean="0">
                <a:solidFill>
                  <a:schemeClr val="accent1"/>
                </a:solidFill>
                <a:latin typeface="Calibri" pitchFamily="34" charset="0"/>
              </a:rPr>
              <a:t>Revisar la normatividad y los instrumentos sobre seguridad en los establecimientos de salud.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14348" y="2525519"/>
            <a:ext cx="7774208" cy="100013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algn="l" eaLnBrk="0" hangingPunct="0"/>
            <a:r>
              <a:rPr lang="es-ES" sz="2000" i="1" dirty="0" smtClean="0">
                <a:solidFill>
                  <a:schemeClr val="accent1"/>
                </a:solidFill>
                <a:latin typeface="Calibri" pitchFamily="34" charset="0"/>
              </a:rPr>
              <a:t>Incorporar los criterios de hospitales seguros frente a los desastres en los procesos de pre inversión, ejecución de la inversión, aseguramiento y gestión de la calidad en salud</a:t>
            </a:r>
            <a:r>
              <a:rPr lang="es-ES" sz="2000" b="0" dirty="0" smtClean="0">
                <a:ea typeface="MS Mincho" pitchFamily="49" charset="-128"/>
                <a:cs typeface="Verdana" pitchFamily="34" charset="0"/>
              </a:rPr>
              <a:t>.</a:t>
            </a:r>
            <a:endParaRPr lang="es-PE" sz="1100" b="0" dirty="0" smtClean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14348" y="3597089"/>
            <a:ext cx="7786742" cy="85725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l" eaLnBrk="0" hangingPunct="0"/>
            <a:r>
              <a:rPr lang="es-ES" sz="2000" i="1" dirty="0" smtClean="0">
                <a:solidFill>
                  <a:schemeClr val="accent1"/>
                </a:solidFill>
                <a:latin typeface="Calibri" pitchFamily="34" charset="0"/>
              </a:rPr>
              <a:t>Mejorar los niveles de seguridad frente a los desastres en los establecimientos de salud existentes.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14348" y="4525783"/>
            <a:ext cx="7786742" cy="85725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algn="l" eaLnBrk="0" hangingPunct="0"/>
            <a:r>
              <a:rPr lang="es-ES" sz="2000" i="1" dirty="0" smtClean="0">
                <a:solidFill>
                  <a:schemeClr val="accent1"/>
                </a:solidFill>
                <a:latin typeface="Calibri" pitchFamily="34" charset="0"/>
              </a:rPr>
              <a:t>Fortalecer los preparativos ante situaciones de emergencias y desastres.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14348" y="5383039"/>
            <a:ext cx="7786742" cy="85725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/>
            <a:r>
              <a:rPr lang="es-ES" sz="2000" i="1" dirty="0" smtClean="0">
                <a:solidFill>
                  <a:schemeClr val="accent1"/>
                </a:solidFill>
                <a:latin typeface="Calibri" pitchFamily="34" charset="0"/>
              </a:rPr>
              <a:t>Ampliar el programa de hospitales seguros frente a los desastres a otras organizaciones de salud y a otros sectores.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46" descr="TextoHospitale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774715"/>
            <a:ext cx="36464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506646" y="2214554"/>
            <a:ext cx="33906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0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Segoe UI" pitchFamily="34" charset="0"/>
              </a:rPr>
              <a:t>AVANCES</a:t>
            </a:r>
          </a:p>
          <a:p>
            <a:r>
              <a:rPr lang="es-PE" sz="40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Segoe UI" pitchFamily="34" charset="0"/>
              </a:rPr>
              <a:t>Plan de Acción </a:t>
            </a:r>
          </a:p>
          <a:p>
            <a:r>
              <a:rPr lang="es-PE" sz="40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Segoe UI" pitchFamily="34" charset="0"/>
              </a:rPr>
              <a:t>2010 – 2015</a:t>
            </a:r>
          </a:p>
          <a:p>
            <a:endParaRPr lang="es-PE" sz="40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85720" y="1100234"/>
            <a:ext cx="85011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defRPr/>
            </a:pPr>
            <a:r>
              <a:rPr lang="es-PE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METAS PARA EL AÑO 2011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14349" y="2454081"/>
            <a:ext cx="7774208" cy="71437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/>
            <a:r>
              <a:rPr lang="es-ES" sz="2000" i="1" dirty="0" smtClean="0">
                <a:solidFill>
                  <a:schemeClr val="accent1"/>
                </a:solidFill>
                <a:latin typeface="Calibri" pitchFamily="34" charset="0"/>
              </a:rPr>
              <a:t>Evaluación al 100% de los Hospitales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14348" y="3239899"/>
            <a:ext cx="7774208" cy="7606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eaLnBrk="0" hangingPunct="0"/>
            <a:r>
              <a:rPr lang="es-ES" sz="2000" i="1" dirty="0" smtClean="0">
                <a:solidFill>
                  <a:schemeClr val="accent1"/>
                </a:solidFill>
                <a:latin typeface="Calibri" pitchFamily="34" charset="0"/>
              </a:rPr>
              <a:t>Evaluación de los establecimientos de mediana y baja complejidad</a:t>
            </a:r>
            <a:endParaRPr lang="es-PE" sz="11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500034" y="493067"/>
            <a:ext cx="8153400" cy="46166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i="1" kern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PROYECTOS A DESARROLLAR 2011-2012</a:t>
            </a:r>
            <a:endParaRPr lang="es-ES" sz="2400" b="1" i="1" kern="1200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sz="quarter" idx="1"/>
          </p:nvPr>
        </p:nvSpPr>
        <p:spPr>
          <a:xfrm>
            <a:off x="2143108" y="1000108"/>
            <a:ext cx="4714908" cy="46166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>
              <a:spcBef>
                <a:spcPct val="0"/>
              </a:spcBef>
              <a:buNone/>
              <a:defRPr/>
            </a:pPr>
            <a:r>
              <a:rPr lang="es-MX" sz="2400" b="1" i="1" kern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OPS - DIPECHO: 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14349" y="1714488"/>
            <a:ext cx="7774208" cy="435771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 algn="l" eaLnBrk="0" hangingPunct="0">
              <a:buFont typeface="Wingdings" pitchFamily="2" charset="2"/>
              <a:buChar char="Ø"/>
            </a:pPr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 	ACTIVIDAD</a:t>
            </a:r>
          </a:p>
          <a:p>
            <a:pPr lvl="1" algn="just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	Evaluación con el índice de seguridad y de 	mejora en el 	componente funcional y no estructural de los 	establecimientos.</a:t>
            </a:r>
          </a:p>
          <a:p>
            <a:pPr lvl="1" algn="l" eaLnBrk="0" hangingPunct="0">
              <a:buFont typeface="Wingdings" pitchFamily="2" charset="2"/>
              <a:buChar char="Ø"/>
            </a:pPr>
            <a:endParaRPr lang="es-MX" sz="20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 algn="l" eaLnBrk="0" hangingPunct="0">
              <a:buFont typeface="Wingdings" pitchFamily="2" charset="2"/>
              <a:buChar char="Ø"/>
            </a:pPr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 	UNIDAD DE INTERVENCION</a:t>
            </a:r>
          </a:p>
          <a:p>
            <a:pPr lvl="1" algn="l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	08 establecimientos de salud de tres distritos del Perú, de 	las provincias de Cañete, Huara l y Trujillo. </a:t>
            </a:r>
          </a:p>
          <a:p>
            <a:pPr lvl="1" algn="l" eaLnBrk="0" hangingPunct="0"/>
            <a:endParaRPr lang="es-MX" sz="20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 algn="l" eaLnBrk="0" hangingPunct="0">
              <a:buFont typeface="Wingdings" pitchFamily="2" charset="2"/>
              <a:buChar char="Ø"/>
            </a:pPr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 	POBLACION BENEFICIARIA</a:t>
            </a:r>
          </a:p>
          <a:p>
            <a:pPr lvl="2" algn="l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68,755 habitantes. </a:t>
            </a:r>
          </a:p>
          <a:p>
            <a:pPr lvl="1" algn="l" eaLnBrk="0" hangingPunct="0">
              <a:buFont typeface="Wingdings" pitchFamily="2" charset="2"/>
              <a:buChar char="Ø"/>
            </a:pPr>
            <a:endParaRPr lang="es-MX" sz="20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 algn="l" eaLnBrk="0" hangingPunct="0"/>
            <a:r>
              <a:rPr lang="es-MX" sz="2000" i="1" dirty="0" smtClean="0">
                <a:solidFill>
                  <a:schemeClr val="bg1"/>
                </a:solidFill>
                <a:latin typeface="Calibri" pitchFamily="34" charset="0"/>
              </a:rPr>
              <a:t>COSTO APROXIMADO  130,000 EUROS EN UN TIEMPO DE 4 MESES.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500034" y="493067"/>
            <a:ext cx="8153400" cy="46166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i="1" kern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PROYECTOS A DESARROLLAR 2011-2012</a:t>
            </a:r>
            <a:endParaRPr lang="es-ES" sz="2400" b="1" i="1" kern="1200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sz="quarter" idx="1"/>
          </p:nvPr>
        </p:nvSpPr>
        <p:spPr>
          <a:xfrm>
            <a:off x="1857356" y="1030886"/>
            <a:ext cx="5643602" cy="4001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s-MX" sz="2000" b="1" i="1" kern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MINISTERIO DE ECONOMÍA Y FINANZAS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14349" y="1857364"/>
            <a:ext cx="7774208" cy="33575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 algn="l" eaLnBrk="0" hangingPunct="0">
              <a:buFont typeface="Wingdings" pitchFamily="2" charset="2"/>
              <a:buChar char="Ø"/>
            </a:pPr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	ACTIVIDAD</a:t>
            </a:r>
          </a:p>
          <a:p>
            <a:pPr lvl="1" algn="just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	Evaluación mediante el índice de seguridad 	hospitalaria y de intervención en la parte funcional y no 	estructural.</a:t>
            </a:r>
          </a:p>
          <a:p>
            <a:pPr lvl="1" algn="just" eaLnBrk="0" hangingPunct="0"/>
            <a:endParaRPr lang="es-MX" sz="20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 algn="l" eaLnBrk="0" hangingPunct="0">
              <a:buFont typeface="Wingdings" pitchFamily="2" charset="2"/>
              <a:buChar char="Ø"/>
            </a:pPr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 	UNIDAD DE INTERVENCION</a:t>
            </a:r>
          </a:p>
          <a:p>
            <a:pPr lvl="1" algn="just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 	Establecimientos de la ciudad de Lima. </a:t>
            </a:r>
          </a:p>
          <a:p>
            <a:pPr lvl="1" algn="just" eaLnBrk="0" hangingPunct="0"/>
            <a:endParaRPr lang="es-MX" sz="20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 algn="l" eaLnBrk="0" hangingPunct="0"/>
            <a:r>
              <a:rPr lang="es-MX" sz="2000" i="1" dirty="0" smtClean="0">
                <a:solidFill>
                  <a:schemeClr val="bg1"/>
                </a:solidFill>
                <a:latin typeface="Calibri" pitchFamily="34" charset="0"/>
              </a:rPr>
              <a:t>COSTO  APROXIMADO:  1.8 MILLONES DE DOLARES</a:t>
            </a:r>
            <a:endParaRPr lang="es-ES" sz="20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078615" y="785794"/>
            <a:ext cx="3218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PE" sz="24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MATRIZ PROYECTO MEF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71472" y="1357297"/>
          <a:ext cx="8072490" cy="4572032"/>
        </p:xfrm>
        <a:graphic>
          <a:graphicData uri="http://schemas.openxmlformats.org/drawingml/2006/table">
            <a:tbl>
              <a:tblPr/>
              <a:tblGrid>
                <a:gridCol w="801903"/>
                <a:gridCol w="801903"/>
                <a:gridCol w="801903"/>
                <a:gridCol w="801903"/>
                <a:gridCol w="801903"/>
                <a:gridCol w="801903"/>
                <a:gridCol w="801903"/>
                <a:gridCol w="801903"/>
                <a:gridCol w="828633"/>
                <a:gridCol w="828633"/>
              </a:tblGrid>
              <a:tr h="3956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FINALIDAD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U. MEDIDA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SUB FINALIDAD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DESCRIPCIÓN 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UNIDAD DE MEDIDA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DESCRIPCIÓN 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ACCION (ACTIVIDAD)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COSTOS UNITARIOS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</a:tr>
              <a:tr h="105508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HOSPITALES SEGUROS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ESTABLECIMIENTOS DE SALUD SEGUROS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Garantizar que todos los establecimientos de salud permanezcan accesibles y funcionando a su máxima capacidad operativa  inmediatamente después de un evento adverso.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Establecimientos de salud (existente) operativos antes, durante y </a:t>
                      </a:r>
                      <a:r>
                        <a:rPr lang="es-PE" sz="7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despues</a:t>
                      </a:r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de un evento adverso.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N° de Establecimientos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Evaluación de las condiciones de seguridad, mediante la aplicación del </a:t>
                      </a:r>
                      <a:r>
                        <a:rPr lang="es-PE" sz="7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Indice</a:t>
                      </a:r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de Seguridad Hospitalaria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Informe </a:t>
                      </a:r>
                      <a:r>
                        <a:rPr lang="es-PE" sz="7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tecnico</a:t>
                      </a:r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sobre los resultados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Evaluación con Estudios de Vulnerabilidad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Estudio de vulnerabilidad estructural aprobado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97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Formulación de los estudios de pre inversión para fortalecimiento estructural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En el marco del SNIP formularan los PIP de acuerdo a sus necesidades de inversión en respuesta a la evaluación efectuada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97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Establecimientos de salud (nuevos) operativos antes, durante y despues de un evento adverso.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N° de Establecimientos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Formulación de los estudios de pre inversión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En el marco del SNIP formularán los PIP de acuerdo a sus necesidades de inversión en respuesta a la evaluación efectuada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">
                <a:tc gridSpan="9">
                  <a:txBody>
                    <a:bodyPr/>
                    <a:lstStyle/>
                    <a:p>
                      <a:pPr algn="r" fontAlgn="ctr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2,025,000.00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078615" y="785794"/>
            <a:ext cx="3218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PE" sz="24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MATRIZ PROYECTO MEF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00034" y="1357298"/>
          <a:ext cx="8143932" cy="4643469"/>
        </p:xfrm>
        <a:graphic>
          <a:graphicData uri="http://schemas.openxmlformats.org/drawingml/2006/table">
            <a:tbl>
              <a:tblPr/>
              <a:tblGrid>
                <a:gridCol w="809000"/>
                <a:gridCol w="809000"/>
                <a:gridCol w="809000"/>
                <a:gridCol w="809000"/>
                <a:gridCol w="809000"/>
                <a:gridCol w="809000"/>
                <a:gridCol w="809000"/>
                <a:gridCol w="809000"/>
                <a:gridCol w="835966"/>
                <a:gridCol w="835966"/>
              </a:tblGrid>
              <a:tr h="3833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FINALIDAD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U. MEDIDA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SUB FINALIDAD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DESCRIPCIÓN 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UNIDAD DE MEDIDA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DESCRIPCIÓN 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ACCION (ACTIVIDAD?)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COSTOS UNITARIOS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</a:tr>
              <a:tr h="7799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HOSPITALES SEGUROS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ESTABLECIMIENTOS DE SALUD SEGUROS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§  Garantizar que todos los establecimientos de salud cuenten con planes de contingencia que les permitan permanecer accesibles y funcionando a su máxima capacidad operativa  inmediatamente después de un evento adverso.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Diseño de los planes de intervención-contingencia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Nº de planes hospitalarios de </a:t>
                      </a:r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intervención 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aprobados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Implementaciòn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del plan de </a:t>
                      </a:r>
                      <a:r>
                        <a:rPr lang="es-PE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gestiòn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de riesgo del MINSA frente a un terremoto y maremoto en Lima-Callao 2010-2011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Adquisiciòn de Unidades de Mòdulos Expandibles de Servicios de Salud Crìticos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13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Adquisiòn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de Insumos, Materiales y Medicamentos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70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Diseño y ejecución de los Planes de mantenimiento, seguridad y señaletica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Nº de planes de mantenimiento ejecutados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Elaboración de los planes de mantenimiento, seguridad y señaletica para el Fortalecimiento del componente funcional en el marco del ISH.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Establecimientos de salud con </a:t>
                      </a:r>
                      <a:r>
                        <a:rPr lang="es-PE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señalizaciòn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y seguridad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39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Promover la activación de los Comités Hospitalarios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Nº de Comitès Hospitalarios activos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Fortalecimiento de los Comités </a:t>
                      </a:r>
                      <a:r>
                        <a:rPr lang="es-PE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Hospitalrios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de Defensa Civil con la dotación del equipamiento necesario para el ejercicio de sus funciones.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Establecimientos de salud con planes de mantenimiento aprobados para la mejora del componente funcional, y con  </a:t>
                      </a:r>
                      <a:r>
                        <a:rPr lang="es-PE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Comites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Hospitalarios de Defensa Civil activos.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72">
                <a:tc gridSpan="9">
                  <a:txBody>
                    <a:bodyPr/>
                    <a:lstStyle/>
                    <a:p>
                      <a:pPr algn="r" fontAlgn="ctr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3,254,000.00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0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3428994" cy="85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00034" y="2428868"/>
            <a:ext cx="835824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Retos y avances en la implementación de un plan de acción sectorial al 2015 </a:t>
            </a:r>
          </a:p>
          <a:p>
            <a:endParaRPr lang="es-ES" sz="3200" b="0" i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s-ES" sz="3200" b="0" i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s-ES" sz="3200" b="0" i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lvl="8"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Dr. Víctor Choquehuanca Vilca</a:t>
            </a:r>
          </a:p>
          <a:p>
            <a:pPr lvl="8"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Director General</a:t>
            </a:r>
          </a:p>
          <a:p>
            <a:pPr lvl="8"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Oficina General de Defensa Nacional </a:t>
            </a:r>
          </a:p>
          <a:p>
            <a:pPr lvl="8"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Ministerio de Salud</a:t>
            </a:r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48" y="1337809"/>
          <a:ext cx="7858176" cy="4520082"/>
        </p:xfrm>
        <a:graphic>
          <a:graphicData uri="http://schemas.openxmlformats.org/drawingml/2006/table">
            <a:tbl>
              <a:tblPr/>
              <a:tblGrid>
                <a:gridCol w="783207"/>
                <a:gridCol w="783207"/>
                <a:gridCol w="783207"/>
                <a:gridCol w="783207"/>
                <a:gridCol w="783207"/>
                <a:gridCol w="783207"/>
                <a:gridCol w="783207"/>
                <a:gridCol w="783207"/>
                <a:gridCol w="783207"/>
                <a:gridCol w="809313"/>
              </a:tblGrid>
              <a:tr h="2842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FINALIDAD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U. MEDIDA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SUB FINALIDAD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DESCRIPCIÓN 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UNIDAD DE MEDIDA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DESCRIPCIÓN 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ACCION (ACTIVIDAD?)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COSTOS UNITARIOS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 </a:t>
                      </a:r>
                    </a:p>
                  </a:txBody>
                  <a:tcPr marL="7307" marR="7307" marT="7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CE"/>
                    </a:solidFill>
                  </a:tcPr>
                </a:tc>
              </a:tr>
              <a:tr h="104554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HOSPITALES SEGUROS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ESTABLECIMIENTOS DE SALUD SEGUROS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Fortalecimiento de la Gestión ante riesgos y emergencias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Asistencia técnica 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Informes 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Asistencia técnica  a las DISAS para la Evaluación de las condiciones de seguridad en los establecimientos de salud.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Informes de asistencias técnicas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4,320.00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12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Capacitación del Recurso Humano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N° de personas capacitadas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Capacitación para la Evaluación de las condiciones de seguridad en los establecimientos de salud.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Personal de salud capacitados con el Indice de Seguridad Hospitalaria de OPS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2,400.00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0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Personas que conforman los Comités hospitalario de Defensa Civil capacitadas.para el ejercicio de sus funciones.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Fortalecimiento de los Comités Hospitalrios de Defensa Civil con la dotación del equipamiento necesario 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Comites Hospitalarios de Defensa Civil capacitado  para el ejercicio de sus funciones y competencias ante situaciones de emergencias y desastres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2,400.00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33">
                <a:tc gridSpan="9">
                  <a:txBody>
                    <a:bodyPr/>
                    <a:lstStyle/>
                    <a:p>
                      <a:pPr algn="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 (3)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9,120.00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7933">
                <a:tc gridSpan="9">
                  <a:txBody>
                    <a:bodyPr/>
                    <a:lstStyle/>
                    <a:p>
                      <a:pPr algn="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SUBTOTAL(2)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3,254,000.00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7933">
                <a:tc gridSpan="9">
                  <a:txBody>
                    <a:bodyPr/>
                    <a:lstStyle/>
                    <a:p>
                      <a:pPr algn="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SUBTOTAL(1)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2,025,000.00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7933">
                <a:tc gridSpan="9">
                  <a:txBody>
                    <a:bodyPr/>
                    <a:lstStyle/>
                    <a:p>
                      <a:pPr algn="r" rtl="0" fontAlgn="ctr"/>
                      <a:r>
                        <a:rPr lang="es-PE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(1)+(2)+(3)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5,288,120.00</a:t>
                      </a:r>
                    </a:p>
                  </a:txBody>
                  <a:tcPr marL="7307" marR="7307" marT="7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078615" y="785794"/>
            <a:ext cx="3218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PE" sz="24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MATRIZ PROYECTO MEF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786050" y="1643050"/>
          <a:ext cx="3857652" cy="4429152"/>
        </p:xfrm>
        <a:graphic>
          <a:graphicData uri="http://schemas.openxmlformats.org/drawingml/2006/table">
            <a:tbl>
              <a:tblPr/>
              <a:tblGrid>
                <a:gridCol w="1168985"/>
                <a:gridCol w="2688667"/>
              </a:tblGrid>
              <a:tr h="27682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Huaycan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Vitarte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Hipolito Unanue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Chosica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Hermilio Valdizan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Casimiro Ulloa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Bartolomé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Sergio Bernales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del Niño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Daniel A. Carrón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Cayetano Heredia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Maria Auxiliadora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Hospitales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Juan de Lurigancho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Rosa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Dos de Mayo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Loayza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078615" y="710967"/>
            <a:ext cx="3218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PE" sz="24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UNIDAD DE INTERVENCIÓN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8766175" cy="1000125"/>
          </a:xfrm>
        </p:spPr>
        <p:txBody>
          <a:bodyPr/>
          <a:lstStyle/>
          <a:p>
            <a:pPr algn="ctr"/>
            <a:r>
              <a:rPr lang="es-MX" sz="2400" b="1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METAS del 2011 al 2015</a:t>
            </a:r>
            <a:endParaRPr lang="es-ES" sz="2400" b="1" i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0" y="714357"/>
          <a:ext cx="9144000" cy="6173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751"/>
                <a:gridCol w="2598823"/>
                <a:gridCol w="1806419"/>
                <a:gridCol w="2088007"/>
              </a:tblGrid>
              <a:tr h="373812">
                <a:tc>
                  <a:txBody>
                    <a:bodyPr/>
                    <a:lstStyle/>
                    <a:p>
                      <a:r>
                        <a:rPr lang="es-MX" dirty="0" smtClean="0"/>
                        <a:t>2011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2012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2013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2015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00399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Se cuenta con estándares</a:t>
                      </a:r>
                      <a:r>
                        <a:rPr lang="es-MX" sz="1600" baseline="0" dirty="0" smtClean="0"/>
                        <a:t> para establecimientos seguros. </a:t>
                      </a:r>
                    </a:p>
                  </a:txBody>
                  <a:tcPr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Se cuenta con </a:t>
                      </a:r>
                      <a:r>
                        <a:rPr lang="es-MX" sz="1600" baseline="0" dirty="0" smtClean="0"/>
                        <a:t>las normas y diseño de construcción. </a:t>
                      </a:r>
                      <a:endParaRPr lang="es-ES" sz="1600" dirty="0"/>
                    </a:p>
                  </a:txBody>
                  <a:tcPr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/>
                        <a:t>El 100% de establecimientos del I nivel han sido evaluados con el IS. </a:t>
                      </a:r>
                      <a:endParaRPr lang="es-ES" sz="1600" dirty="0"/>
                    </a:p>
                  </a:txBody>
                  <a:tcPr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25% de los locales evaluados han mejorado su seguridad</a:t>
                      </a:r>
                    </a:p>
                    <a:p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Estructural</a:t>
                      </a:r>
                      <a:endParaRPr lang="es-ES" sz="1600" dirty="0"/>
                    </a:p>
                  </a:txBody>
                  <a:tcPr>
                    <a:solidFill>
                      <a:srgbClr val="8CABCE"/>
                    </a:solidFill>
                  </a:tcPr>
                </a:tc>
              </a:tr>
              <a:tr h="1784268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Se cuenta con la Guía Técnica</a:t>
                      </a:r>
                      <a:r>
                        <a:rPr lang="es-MX" sz="1600" baseline="0" dirty="0" smtClean="0"/>
                        <a:t> con cr</a:t>
                      </a:r>
                      <a:r>
                        <a:rPr lang="es-MX" sz="1600" dirty="0" smtClean="0"/>
                        <a:t>iterios</a:t>
                      </a:r>
                      <a:r>
                        <a:rPr lang="es-MX" sz="1600" baseline="0" dirty="0" smtClean="0"/>
                        <a:t> de HS  para los proyectos de Pre-Inversión. </a:t>
                      </a:r>
                      <a:endParaRPr lang="es-ES" sz="1600" dirty="0"/>
                    </a:p>
                  </a:txBody>
                  <a:tcPr>
                    <a:solidFill>
                      <a:srgbClr val="CCDA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100% de estudios</a:t>
                      </a:r>
                      <a:r>
                        <a:rPr lang="es-MX" sz="1600" baseline="0" dirty="0" smtClean="0"/>
                        <a:t> de pre-inversión cumple con las normas de hospitales seguros. </a:t>
                      </a:r>
                      <a:endParaRPr lang="es-ES" sz="1600" dirty="0"/>
                    </a:p>
                  </a:txBody>
                  <a:tcPr>
                    <a:solidFill>
                      <a:srgbClr val="CCDA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60% de planes estratégicos y operativos incorporan actividades de Hospitales Seguros</a:t>
                      </a:r>
                      <a:endParaRPr lang="es-ES" sz="1600" dirty="0"/>
                    </a:p>
                  </a:txBody>
                  <a:tcPr>
                    <a:solidFill>
                      <a:srgbClr val="CCDA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50% de los  locales evaluados han mejorado su seguridad</a:t>
                      </a:r>
                    </a:p>
                    <a:p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Estructural</a:t>
                      </a:r>
                      <a:endParaRPr lang="es-ES" sz="1600" dirty="0"/>
                    </a:p>
                  </a:txBody>
                  <a:tcPr>
                    <a:solidFill>
                      <a:srgbClr val="CCDAEC"/>
                    </a:solidFill>
                  </a:tcPr>
                </a:tc>
              </a:tr>
              <a:tr h="13055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Elaboración y difusión de las Normas de acreditación de EESS seguros. </a:t>
                      </a:r>
                      <a:endParaRPr kumimoji="0"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100% de hospitales han sido evaluados con el Índice de Hospitales Seguros. </a:t>
                      </a:r>
                      <a:endParaRPr kumimoji="0"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CAB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100% de los locales evaluados han mejorado su seguridad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Funcional</a:t>
                      </a:r>
                      <a:endParaRPr kumimoji="0"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CABCE"/>
                    </a:solidFill>
                  </a:tcPr>
                </a:tc>
              </a:tr>
              <a:tr h="137964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</a:t>
                      </a:r>
                      <a:r>
                        <a:rPr lang="es-MX" sz="1600" baseline="0" dirty="0" smtClean="0"/>
                        <a:t> 100% de organizaciones que trabajan con el sector conocen el Programa de HS. </a:t>
                      </a:r>
                      <a:endParaRPr lang="es-ES" sz="1600" dirty="0"/>
                    </a:p>
                  </a:txBody>
                  <a:tcPr>
                    <a:solidFill>
                      <a:srgbClr val="CCDA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100% de hospitales</a:t>
                      </a:r>
                      <a:r>
                        <a:rPr lang="es-MX" sz="1600" baseline="0" dirty="0" smtClean="0"/>
                        <a:t> cuentan con Planes de Mejora del Índice de Hospitales Seguros. </a:t>
                      </a:r>
                      <a:endParaRPr lang="es-ES" sz="1600" dirty="0"/>
                    </a:p>
                  </a:txBody>
                  <a:tcPr>
                    <a:solidFill>
                      <a:srgbClr val="CCD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rgbClr val="CCDA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50% de los programas incorporan los temas de edificaciones seguras. </a:t>
                      </a:r>
                      <a:endParaRPr lang="es-ES" sz="1600" dirty="0"/>
                    </a:p>
                  </a:txBody>
                  <a:tcPr>
                    <a:solidFill>
                      <a:srgbClr val="CCDA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7367588" y="6257925"/>
            <a:ext cx="1776412" cy="4603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80000"/>
              </a:spcBef>
              <a:buClr>
                <a:srgbClr val="FFFFCC"/>
              </a:buClr>
            </a:pPr>
            <a:r>
              <a:rPr lang="es-PE" sz="2200">
                <a:solidFill>
                  <a:srgbClr val="FFFFFF"/>
                </a:solidFill>
                <a:cs typeface="Times New Roman" pitchFamily="18" charset="0"/>
              </a:rPr>
              <a:t>Jul 2002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7158" y="2753021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BO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RETOS</a:t>
            </a:r>
            <a:endParaRPr lang="es-BO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071934" y="2699089"/>
            <a:ext cx="45704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PE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RED  </a:t>
            </a:r>
            <a:r>
              <a:rPr lang="es-PE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 </a:t>
            </a:r>
            <a:r>
              <a:rPr lang="es-PE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GESTION </a:t>
            </a:r>
            <a:r>
              <a:rPr lang="es-PE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DEL RIESGO </a:t>
            </a:r>
            <a:r>
              <a:rPr lang="es-PE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 DESASTRES DE LAS NACIONES SURAMERICANAS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428728" y="1285860"/>
            <a:ext cx="7390089" cy="3937003"/>
            <a:chOff x="1428728" y="1285860"/>
            <a:chExt cx="7390089" cy="3937003"/>
          </a:xfrm>
        </p:grpSpPr>
        <p:pic>
          <p:nvPicPr>
            <p:cNvPr id="3" name="Picture 7" descr="Mapa daUnasu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28" y="1714488"/>
              <a:ext cx="2701925" cy="350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90px-Emblem_of_the_Union_of_South_American_Nations_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8" y="4143380"/>
              <a:ext cx="5969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11 CuadroTexto"/>
            <p:cNvSpPr txBox="1"/>
            <p:nvPr/>
          </p:nvSpPr>
          <p:spPr>
            <a:xfrm>
              <a:off x="3571868" y="1285860"/>
              <a:ext cx="5246949" cy="1138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PE" sz="2400" dirty="0">
                  <a:solidFill>
                    <a:schemeClr val="bg1">
                      <a:lumMod val="50000"/>
                    </a:schemeClr>
                  </a:solidFill>
                </a:rPr>
                <a:t>Unión de Naciones </a:t>
              </a:r>
              <a:r>
                <a:rPr lang="es-PE" sz="2400" dirty="0" smtClean="0">
                  <a:solidFill>
                    <a:schemeClr val="bg1">
                      <a:lumMod val="50000"/>
                    </a:schemeClr>
                  </a:solidFill>
                </a:rPr>
                <a:t>Suramericanas</a:t>
              </a:r>
            </a:p>
            <a:p>
              <a:pPr>
                <a:defRPr/>
              </a:pPr>
              <a:endParaRPr lang="es-PE" sz="24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es-PE" sz="2000" dirty="0" smtClean="0">
                  <a:solidFill>
                    <a:schemeClr val="bg1">
                      <a:lumMod val="50000"/>
                    </a:schemeClr>
                  </a:solidFill>
                </a:rPr>
                <a:t>UNASUR SALUD</a:t>
              </a:r>
              <a:endParaRPr lang="es-PE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266825" y="1831071"/>
            <a:ext cx="694848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s-PE" sz="2400" b="0" dirty="0">
                <a:solidFill>
                  <a:schemeClr val="tx2"/>
                </a:solidFill>
                <a:latin typeface="Calibri" pitchFamily="34" charset="0"/>
              </a:rPr>
              <a:t>JUSTIFICACION</a:t>
            </a:r>
          </a:p>
          <a:p>
            <a:pPr algn="just">
              <a:defRPr/>
            </a:pPr>
            <a:endParaRPr lang="es-PE" b="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s-ES" sz="2400" b="0" dirty="0">
                <a:latin typeface="Calibri" pitchFamily="34" charset="0"/>
              </a:rPr>
              <a:t>En las últimas décadas, se han incrementado considerablemente las emergencias y desastres, reflejando la condición de peligro constante para los  países, los mismos que cuentan con limitados recursos para enfrentarlos. </a:t>
            </a:r>
          </a:p>
          <a:p>
            <a:pPr algn="just">
              <a:defRPr/>
            </a:pPr>
            <a:endParaRPr lang="es-ES" sz="2400" b="0" dirty="0">
              <a:latin typeface="Calibri" pitchFamily="34" charset="0"/>
            </a:endParaRPr>
          </a:p>
          <a:p>
            <a:pPr algn="just">
              <a:defRPr/>
            </a:pPr>
            <a:r>
              <a:rPr lang="es-ES_tradnl" sz="2400" b="0" dirty="0">
                <a:latin typeface="Calibri" pitchFamily="34" charset="0"/>
              </a:rPr>
              <a:t>Estas situaciones se traducen en empobrecimiento de la población y estancamiento del desarrollo de nuestros países y la región.</a:t>
            </a:r>
            <a:endParaRPr lang="es-PE" sz="2400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3 Imagen" descr="slide0258_image07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643063"/>
            <a:ext cx="6715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4 CuadroTexto"/>
          <p:cNvSpPr txBox="1">
            <a:spLocks noChangeArrowheads="1"/>
          </p:cNvSpPr>
          <p:nvPr/>
        </p:nvSpPr>
        <p:spPr bwMode="auto">
          <a:xfrm>
            <a:off x="3500438" y="1246188"/>
            <a:ext cx="2393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600" b="1"/>
              <a:t>CINTURON DE FUEGO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2 Imagen" descr="800px-Placas_tectonicas_map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674813"/>
            <a:ext cx="68580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4 CuadroTexto"/>
          <p:cNvSpPr txBox="1">
            <a:spLocks noChangeArrowheads="1"/>
          </p:cNvSpPr>
          <p:nvPr/>
        </p:nvSpPr>
        <p:spPr bwMode="auto">
          <a:xfrm>
            <a:off x="3500438" y="1246188"/>
            <a:ext cx="2409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600" b="1"/>
              <a:t>PLACAS TECTONICAS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4 CuadroTexto"/>
          <p:cNvSpPr txBox="1">
            <a:spLocks noChangeArrowheads="1"/>
          </p:cNvSpPr>
          <p:nvPr/>
        </p:nvSpPr>
        <p:spPr bwMode="auto">
          <a:xfrm>
            <a:off x="2217738" y="1071563"/>
            <a:ext cx="4778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1200" b="1"/>
              <a:t>EMERGENCIAS Y DESASTRES  OCURRIDOS  EN LOS PAISES </a:t>
            </a:r>
          </a:p>
          <a:p>
            <a:pPr algn="ctr"/>
            <a:r>
              <a:rPr lang="es-PE" sz="1200" b="1"/>
              <a:t>MIEMBROS DEL UNASUR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3000" y="1536700"/>
          <a:ext cx="7429551" cy="4827944"/>
        </p:xfrm>
        <a:graphic>
          <a:graphicData uri="http://schemas.openxmlformats.org/drawingml/2006/table">
            <a:tbl>
              <a:tblPr/>
              <a:tblGrid>
                <a:gridCol w="1180395"/>
                <a:gridCol w="1248497"/>
                <a:gridCol w="1928826"/>
                <a:gridCol w="3071833"/>
              </a:tblGrid>
              <a:tr h="1377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2672" marR="2672" marT="2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PÁIS</a:t>
                      </a:r>
                    </a:p>
                  </a:txBody>
                  <a:tcPr marL="2672" marR="2672" marT="2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EVENTO</a:t>
                      </a:r>
                    </a:p>
                  </a:txBody>
                  <a:tcPr marL="2672" marR="2672" marT="2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DAÑOS</a:t>
                      </a:r>
                    </a:p>
                  </a:txBody>
                  <a:tcPr marL="2672" marR="2672" marT="2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7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1835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 - Concepción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5,000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1906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1,000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1906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 - Valparaíso 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20,000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1939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 - Santiago 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30,000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1960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 - Valdivia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5,700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1970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Perú - Ancash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 y Aluvión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70,000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1983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 -Pompayan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Daños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interrupción de servicios en el Hospital Universitario 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San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José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 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Volcán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25,000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Argentina - Mendoza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10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instalaciones afectadas; 02 fueron demolidas y 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  </a:t>
                      </a:r>
                    </a:p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desalojada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3350 camas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Erupción del nevado  del Ruiz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23,00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1987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 - Napo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Ocasionó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daños estructurales y no estructurales en el Hospital </a:t>
                      </a:r>
                      <a:endParaRPr lang="es-PE" sz="9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General 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Velasco Ibarra con capacidad de 120 camas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 - Provincia de  Manabí 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Ocasionó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daños en el Hospital Básico Miguel H. </a:t>
                      </a:r>
                      <a:r>
                        <a:rPr lang="es-PE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Alcívar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Venezuela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Inundaciones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20,000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Perú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540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Terremtoto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708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muertos, 06 hospitales colapsaron , el  mas afectado fue el </a:t>
                      </a:r>
                      <a:endParaRPr lang="es-PE" sz="9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hospital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"Félix </a:t>
                      </a:r>
                      <a:r>
                        <a:rPr lang="es-PE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Bulnes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", de más de 400 camas 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Cusco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Inundaciones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08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muertos y miles de damnificados, destrucción de carreteras </a:t>
                      </a:r>
                      <a:endParaRPr lang="es-PE" sz="9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y </a:t>
                      </a: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decenas de hectáreas de cultivos afectadas</a:t>
                      </a:r>
                    </a:p>
                  </a:txBody>
                  <a:tcPr marL="2672" marR="2672" marT="2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3 Imagen" descr="1187173524_5e5ce80f1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316038"/>
            <a:ext cx="6246812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4 CuadroTexto"/>
          <p:cNvSpPr txBox="1">
            <a:spLocks noChangeArrowheads="1"/>
          </p:cNvSpPr>
          <p:nvPr/>
        </p:nvSpPr>
        <p:spPr bwMode="auto">
          <a:xfrm>
            <a:off x="3238500" y="60198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1200" b="1" i="1"/>
              <a:t>COLAPSO DE HOSPITAL – MINSA </a:t>
            </a:r>
          </a:p>
          <a:p>
            <a:pPr algn="ctr"/>
            <a:r>
              <a:rPr lang="es-PE" sz="1200" b="1" i="1"/>
              <a:t> PISCO – PERU - 2007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7367588" y="6257925"/>
            <a:ext cx="1776412" cy="4603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80000"/>
              </a:spcBef>
              <a:buClr>
                <a:srgbClr val="FFFFCC"/>
              </a:buClr>
            </a:pPr>
            <a:r>
              <a:rPr lang="es-PE" sz="2200">
                <a:solidFill>
                  <a:srgbClr val="FFFFFF"/>
                </a:solidFill>
                <a:cs typeface="Times New Roman" pitchFamily="18" charset="0"/>
              </a:rPr>
              <a:t>Jul 2002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7158" y="2753021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BO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CONTEXTO NACIONAL</a:t>
            </a:r>
            <a:endParaRPr lang="es-BO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4 Imagen" descr="imagesCAV0B78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57313"/>
            <a:ext cx="67865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7 CuadroTexto"/>
          <p:cNvSpPr txBox="1">
            <a:spLocks noChangeArrowheads="1"/>
          </p:cNvSpPr>
          <p:nvPr/>
        </p:nvSpPr>
        <p:spPr bwMode="auto">
          <a:xfrm>
            <a:off x="3052763" y="5857875"/>
            <a:ext cx="3087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1200" b="1" i="1"/>
              <a:t>COLAPSO DE HOSPITAL DE ESSALUD </a:t>
            </a:r>
          </a:p>
          <a:p>
            <a:pPr algn="ctr"/>
            <a:r>
              <a:rPr lang="es-PE" sz="1200" b="1" i="1"/>
              <a:t>PISCO – PERU</a:t>
            </a:r>
          </a:p>
          <a:p>
            <a:pPr algn="ctr"/>
            <a:r>
              <a:rPr lang="es-PE" sz="1200" b="1" i="1"/>
              <a:t>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3 Imagen" descr="imagesCA8CBL5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071688"/>
            <a:ext cx="3571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4 Imagen" descr="imagesCA98CZ9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071688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5 CuadroTexto"/>
          <p:cNvSpPr txBox="1">
            <a:spLocks noChangeArrowheads="1"/>
          </p:cNvSpPr>
          <p:nvPr/>
        </p:nvSpPr>
        <p:spPr bwMode="auto">
          <a:xfrm>
            <a:off x="3643313" y="5681663"/>
            <a:ext cx="201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1200" b="1" i="1" dirty="0"/>
              <a:t>TERREMTOTO EN CHILE</a:t>
            </a:r>
          </a:p>
          <a:p>
            <a:pPr algn="ctr"/>
            <a:r>
              <a:rPr lang="es-PE" sz="1200" b="1" i="1" dirty="0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sunami-muertos_409x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571612"/>
            <a:ext cx="5234011" cy="3506403"/>
          </a:xfrm>
          <a:prstGeom prst="rect">
            <a:avLst/>
          </a:prstGeom>
        </p:spPr>
      </p:pic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2928926" y="5286388"/>
            <a:ext cx="3643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200" b="1" i="1" dirty="0"/>
              <a:t>TERREMTOTO </a:t>
            </a:r>
            <a:r>
              <a:rPr lang="es-PE" sz="1200" b="1" i="1" dirty="0" smtClean="0"/>
              <a:t> y  TSUNAMI</a:t>
            </a:r>
          </a:p>
          <a:p>
            <a:pPr algn="ctr"/>
            <a:r>
              <a:rPr lang="es-PE" sz="1200" i="1" dirty="0" smtClean="0"/>
              <a:t>JAPON  - 2011</a:t>
            </a:r>
            <a:endParaRPr lang="es-PE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sunami_japon_marzo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342622" cy="584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85720" y="500042"/>
            <a:ext cx="85011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defRPr/>
            </a:pPr>
            <a:r>
              <a:rPr lang="es-PE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LINEAS ESTRATEGICAS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857357" y="1500174"/>
            <a:ext cx="5277903" cy="71437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algn="l"/>
            <a:r>
              <a:rPr lang="es-ES" sz="2000" i="1" dirty="0" smtClean="0">
                <a:solidFill>
                  <a:schemeClr val="accent1"/>
                </a:solidFill>
                <a:latin typeface="Calibri" pitchFamily="34" charset="0"/>
              </a:rPr>
              <a:t>Fortalecimiento y generación de capacidades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57356" y="2214554"/>
            <a:ext cx="5277903" cy="64294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algn="l" eaLnBrk="0" hangingPunct="0"/>
            <a:r>
              <a:rPr lang="es-ES" sz="2000" i="1" dirty="0" smtClean="0">
                <a:solidFill>
                  <a:schemeClr val="accent1"/>
                </a:solidFill>
                <a:latin typeface="Calibri" pitchFamily="34" charset="0"/>
              </a:rPr>
              <a:t>Normatividad</a:t>
            </a:r>
            <a:endParaRPr lang="es-PE" sz="1100" b="0" dirty="0" smtClean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57356" y="2857496"/>
            <a:ext cx="5286412" cy="7143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514350" indent="-514350" algn="just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Estimación de Riesgos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857356" y="3571876"/>
            <a:ext cx="5286412" cy="7143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algn="l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Reducción de Riesgos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857356" y="4286256"/>
            <a:ext cx="5286412" cy="64294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l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Respuesta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857356" y="4929198"/>
            <a:ext cx="5286412" cy="64294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l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Asistencia Mutua y Cooperación entre países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857356" y="5572140"/>
            <a:ext cx="5286412" cy="64294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l" eaLnBrk="0" hangingPunct="0"/>
            <a:r>
              <a:rPr lang="es-MX" sz="2000" i="1" dirty="0" smtClean="0">
                <a:solidFill>
                  <a:schemeClr val="accent1"/>
                </a:solidFill>
                <a:latin typeface="Calibri" pitchFamily="34" charset="0"/>
              </a:rPr>
              <a:t>Cooperación Internacional</a:t>
            </a:r>
            <a:endParaRPr lang="es-PE" sz="2000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85720" y="642919"/>
            <a:ext cx="85011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defRPr/>
            </a:pPr>
            <a:r>
              <a:rPr lang="es-PE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REDUCCION DEL RIESGO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57224" y="1643051"/>
            <a:ext cx="7715304" cy="71437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l" eaLnBrk="0" hangingPunct="0"/>
            <a:r>
              <a:rPr lang="es-PE" sz="2400" i="1" dirty="0" smtClean="0">
                <a:solidFill>
                  <a:schemeClr val="accent1"/>
                </a:solidFill>
                <a:latin typeface="Calibri" pitchFamily="34" charset="0"/>
              </a:rPr>
              <a:t>Implementar la Política de Hospitales Seguros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5000" contrast="-8000"/>
          </a:blip>
          <a:srcRect l="19154" t="9984" r="17460"/>
          <a:stretch>
            <a:fillRect/>
          </a:stretch>
        </p:blipFill>
        <p:spPr bwMode="auto">
          <a:xfrm>
            <a:off x="2500298" y="2500306"/>
            <a:ext cx="3907001" cy="345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 lIns="90488" tIns="44450" rIns="90488" bIns="44450">
            <a:normAutofit/>
          </a:bodyPr>
          <a:lstStyle/>
          <a:p>
            <a:endParaRPr lang="es-PE">
              <a:solidFill>
                <a:srgbClr val="001C77"/>
              </a:solidFill>
            </a:endParaRPr>
          </a:p>
          <a:p>
            <a:endParaRPr lang="es-PE">
              <a:solidFill>
                <a:srgbClr val="001C77"/>
              </a:solidFill>
            </a:endParaRPr>
          </a:p>
          <a:p>
            <a:pPr lvl="4">
              <a:buFontTx/>
              <a:buNone/>
            </a:pPr>
            <a:endParaRPr lang="es-PE">
              <a:solidFill>
                <a:srgbClr val="001C77"/>
              </a:solidFill>
            </a:endParaRPr>
          </a:p>
          <a:p>
            <a:pPr lvl="4">
              <a:buFontTx/>
              <a:buNone/>
            </a:pPr>
            <a:endParaRPr lang="es-PE">
              <a:solidFill>
                <a:srgbClr val="001C77"/>
              </a:solidFill>
            </a:endParaRPr>
          </a:p>
          <a:p>
            <a:pPr lvl="4">
              <a:buFontTx/>
              <a:buNone/>
            </a:pPr>
            <a:r>
              <a:rPr lang="es-PE" sz="4000" b="1">
                <a:solidFill>
                  <a:srgbClr val="001C77"/>
                </a:solidFill>
              </a:rPr>
              <a:t>    </a:t>
            </a:r>
            <a:endParaRPr lang="en-US" sz="4000" b="1">
              <a:solidFill>
                <a:srgbClr val="001C77"/>
              </a:solidFill>
            </a:endParaRPr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 rot="-1001387">
            <a:off x="6223134" y="5442645"/>
            <a:ext cx="2797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s-ES" sz="4400" i="1" dirty="0">
                <a:latin typeface="Freestyle Script" pitchFamily="66" charset="0"/>
              </a:rPr>
              <a:t>Muchas Gracias</a:t>
            </a:r>
          </a:p>
        </p:txBody>
      </p:sp>
      <p:pic>
        <p:nvPicPr>
          <p:cNvPr id="5" name="4 Imagen" descr="machu-picc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730" y="857232"/>
            <a:ext cx="616210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429388" y="2000240"/>
            <a:ext cx="2428892" cy="3143272"/>
          </a:xfrm>
          <a:prstGeom prst="roundRect">
            <a:avLst>
              <a:gd name="adj" fmla="val 16667"/>
            </a:avLst>
          </a:prstGeom>
          <a:solidFill>
            <a:srgbClr val="C20210"/>
          </a:solidFill>
          <a:ln w="28575" algn="ctr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r>
              <a:rPr lang="es-P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TRIGÉSIMO SEGUNDA POLITICA </a:t>
            </a:r>
            <a:endParaRPr lang="es-P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s-P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DE </a:t>
            </a:r>
            <a:r>
              <a:rPr lang="es-P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ESTADO</a:t>
            </a:r>
          </a:p>
          <a:p>
            <a:pPr>
              <a:defRPr/>
            </a:pPr>
            <a:endParaRPr lang="es-P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r>
              <a:rPr lang="es-PE" sz="1600" i="1" dirty="0" smtClean="0">
                <a:solidFill>
                  <a:srgbClr val="FFFFFF"/>
                </a:solidFill>
                <a:latin typeface="Calibri" pitchFamily="34" charset="0"/>
              </a:rPr>
              <a:t>Gestión del Riesgo de Desastres </a:t>
            </a:r>
            <a:endParaRPr lang="es-PE" sz="1600" i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6322" name="Picture 2" descr="http://www.acuerdonacional.gob.pe/BoletinElectronico/Boletin6/SESION-63-AN-PlanoGenera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3906" b="10123"/>
          <a:stretch>
            <a:fillRect/>
          </a:stretch>
        </p:blipFill>
        <p:spPr bwMode="auto">
          <a:xfrm>
            <a:off x="2857488" y="2071678"/>
            <a:ext cx="342902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857620" y="4357694"/>
            <a:ext cx="1428760" cy="128588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r>
              <a:rPr lang="es-PE" i="1" dirty="0">
                <a:solidFill>
                  <a:schemeClr val="accent1"/>
                </a:solidFill>
                <a:latin typeface="Calibri" pitchFamily="34" charset="0"/>
                <a:cs typeface="+mn-cs"/>
              </a:rPr>
              <a:t>Establece </a:t>
            </a:r>
          </a:p>
          <a:p>
            <a:pPr>
              <a:defRPr/>
            </a:pPr>
            <a:r>
              <a:rPr lang="es-PE" i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32 </a:t>
            </a:r>
            <a:endParaRPr lang="es-PE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s-PE" i="1" dirty="0">
                <a:solidFill>
                  <a:schemeClr val="accent1"/>
                </a:solidFill>
                <a:latin typeface="Calibri" pitchFamily="34" charset="0"/>
                <a:cs typeface="+mn-cs"/>
              </a:rPr>
              <a:t>Políticas de Estado</a:t>
            </a:r>
            <a:endParaRPr lang="es-ES" i="1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2" descr="http://gastonbarual2021.com/pics/acuer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2428892" cy="316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4 Rectángulo"/>
          <p:cNvSpPr/>
          <p:nvPr/>
        </p:nvSpPr>
        <p:spPr>
          <a:xfrm>
            <a:off x="7367588" y="6257925"/>
            <a:ext cx="1776412" cy="4603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80000"/>
              </a:spcBef>
              <a:buClr>
                <a:srgbClr val="FFFFCC"/>
              </a:buClr>
            </a:pPr>
            <a:r>
              <a:rPr lang="es-PE" sz="2200">
                <a:solidFill>
                  <a:srgbClr val="FFFFFF"/>
                </a:solidFill>
                <a:cs typeface="Times New Roman" pitchFamily="18" charset="0"/>
              </a:rPr>
              <a:t>Jul 2002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7158" y="100010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BO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MARCO DE REFERENCIA</a:t>
            </a:r>
            <a:endParaRPr lang="es-BO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42844" y="1000108"/>
            <a:ext cx="2214578" cy="442915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r>
              <a:rPr lang="es-PE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TRIGÉSIMO SEGUNDA POLITICA </a:t>
            </a:r>
          </a:p>
          <a:p>
            <a:pPr>
              <a:defRPr/>
            </a:pPr>
            <a:r>
              <a:rPr lang="es-PE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DE ESTADO</a:t>
            </a:r>
          </a:p>
          <a:p>
            <a:pPr>
              <a:defRPr/>
            </a:pPr>
            <a:endParaRPr lang="es-P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r>
              <a:rPr lang="es-PE" sz="1600" i="1" dirty="0" smtClean="0">
                <a:solidFill>
                  <a:srgbClr val="FFFFFF"/>
                </a:solidFill>
                <a:latin typeface="Calibri" pitchFamily="34" charset="0"/>
              </a:rPr>
              <a:t>Gestión del Riesgo de Desastres </a:t>
            </a:r>
          </a:p>
          <a:p>
            <a:pPr>
              <a:defRPr/>
            </a:pPr>
            <a:endParaRPr lang="es-ES" i="1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714612" y="642918"/>
            <a:ext cx="6000792" cy="164307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endParaRPr lang="es-PE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  <a:p>
            <a:pPr algn="just"/>
            <a:r>
              <a:rPr lang="es-PE" sz="1600" i="1" dirty="0" smtClean="0">
                <a:solidFill>
                  <a:schemeClr val="bg1"/>
                </a:solidFill>
                <a:latin typeface="Calibri" pitchFamily="34" charset="0"/>
              </a:rPr>
              <a:t>Priorizará y orientará las políticas de estimación y reducción del riesgo de desastres en concordancia con los objetivos del desarrollo nacional contemplados en los planes, políticas y proyectos de desarrollo de todos los niveles de gobierno;</a:t>
            </a:r>
          </a:p>
          <a:p>
            <a:pPr>
              <a:defRPr/>
            </a:pPr>
            <a:endParaRPr lang="es-ES" sz="1600" i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714612" y="2500306"/>
            <a:ext cx="5929354" cy="107157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just"/>
            <a:r>
              <a:rPr lang="es-PE" sz="1600" i="1" dirty="0" smtClean="0">
                <a:solidFill>
                  <a:schemeClr val="bg1"/>
                </a:solidFill>
                <a:latin typeface="Calibri" pitchFamily="34" charset="0"/>
              </a:rPr>
              <a:t>Velará por el cumplimiento de los acuerdos internacionales aprobados por el Estado Peruano en materia de Gestión del Riesgo de Desastres;</a:t>
            </a:r>
            <a:endParaRPr lang="es-PE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714612" y="3786190"/>
            <a:ext cx="5929354" cy="200026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just"/>
            <a:r>
              <a:rPr lang="es-PE" sz="1600" i="1" dirty="0" smtClean="0">
                <a:solidFill>
                  <a:schemeClr val="bg1"/>
                </a:solidFill>
                <a:latin typeface="Calibri" pitchFamily="34" charset="0"/>
              </a:rPr>
              <a:t>Considerará la Estrategia Internacional para la Reducción de Desastres (EIRD) y el Marco de Acción de </a:t>
            </a:r>
            <a:r>
              <a:rPr lang="es-PE" sz="1600" i="1" dirty="0" err="1" smtClean="0">
                <a:solidFill>
                  <a:schemeClr val="bg1"/>
                </a:solidFill>
                <a:latin typeface="Calibri" pitchFamily="34" charset="0"/>
              </a:rPr>
              <a:t>Hyogo</a:t>
            </a:r>
            <a:r>
              <a:rPr lang="es-PE" sz="1600" i="1" dirty="0" smtClean="0">
                <a:solidFill>
                  <a:schemeClr val="bg1"/>
                </a:solidFill>
                <a:latin typeface="Calibri" pitchFamily="34" charset="0"/>
              </a:rPr>
              <a:t>, acordadas en el seno de las Naciones Unidas (ONU) y las Estrategias Andinas para la Prevención y Atención de Desastres que acuerde el Comité Andino de Prevención y Atención de Desastres (CAPRADE) de la Comunidad Andina de Naciones (CAN).</a:t>
            </a:r>
            <a:endParaRPr lang="es-PE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42910" y="78579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LEY  N° 29664 (febrero 2011)</a:t>
            </a:r>
          </a:p>
          <a:p>
            <a:r>
              <a:rPr lang="es-PE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SISTEMA NACIONAL DE GESTION DEL RIESGO DE DESASTRES</a:t>
            </a:r>
            <a:endParaRPr lang="es-PE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14348" y="2214554"/>
            <a:ext cx="8001056" cy="314327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sz="2000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  <a:p>
            <a:pPr algn="just"/>
            <a:r>
              <a:rPr lang="es-PE" sz="2000" i="1" dirty="0" smtClean="0">
                <a:solidFill>
                  <a:schemeClr val="bg1"/>
                </a:solidFill>
                <a:latin typeface="Calibri" pitchFamily="34" charset="0"/>
              </a:rPr>
              <a:t>Sistema Interinstitucional </a:t>
            </a:r>
            <a:r>
              <a:rPr lang="es-PE" sz="2000" i="1" dirty="0" smtClean="0">
                <a:solidFill>
                  <a:schemeClr val="bg1"/>
                </a:solidFill>
                <a:latin typeface="Calibri" pitchFamily="34" charset="0"/>
              </a:rPr>
              <a:t>sinérgico, </a:t>
            </a:r>
            <a:r>
              <a:rPr lang="es-PE" sz="2000" i="1" dirty="0" smtClean="0">
                <a:solidFill>
                  <a:schemeClr val="bg1"/>
                </a:solidFill>
                <a:latin typeface="Calibri" pitchFamily="34" charset="0"/>
              </a:rPr>
              <a:t>descentralizado, transversal y participativo, con la finalidad de identificar y reducir los riesgos  asociados a peligros  o minimizar sus efectos , así como evitar la generación de nuevos riesgos, preparación y atención  ante situaciones de desastres, mediante el establecimiento de  principios , lineamientos de política, componentes, procesos e instrumentos de la Gestión del Riesgo de Desastres.</a:t>
            </a:r>
            <a:endParaRPr lang="es-ES" sz="2000" i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42910" y="78579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LEY  N° 29664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71539" y="2536025"/>
            <a:ext cx="7488456" cy="69652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r>
              <a:rPr lang="es-PE" sz="2400" i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Estimación Del Riesgo</a:t>
            </a:r>
            <a:endParaRPr lang="es-PE" sz="2400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1539" y="3214686"/>
            <a:ext cx="7488456" cy="69652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r>
              <a:rPr lang="es-PE" sz="2400" i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Prevención y Reducción del Riesgo</a:t>
            </a:r>
            <a:endParaRPr lang="es-PE" sz="2400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93226" y="3857628"/>
            <a:ext cx="7479302" cy="75009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r>
              <a:rPr lang="es-PE" sz="2400" i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Preparación, Respuesta y Rehabilitación</a:t>
            </a:r>
            <a:endParaRPr lang="es-PE" sz="2400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71538" y="4572009"/>
            <a:ext cx="7572428" cy="64294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r>
              <a:rPr lang="es-PE" sz="2400" i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Reconstrucción</a:t>
            </a:r>
            <a:endParaRPr lang="es-PE" sz="2400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71538" y="1643050"/>
            <a:ext cx="7429552" cy="64294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endParaRPr lang="es-PE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s-PE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POLITICA  NACIONAL DE GESTION DEL RIESGO DE DESASTRES</a:t>
            </a:r>
            <a:endParaRPr lang="es-PE" sz="20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endParaRPr lang="es-ES" sz="2000" i="1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-8000"/>
          </a:blip>
          <a:srcRect l="60979" t="16286" r="17460" b="4228"/>
          <a:stretch>
            <a:fillRect/>
          </a:stretch>
        </p:blipFill>
        <p:spPr bwMode="auto">
          <a:xfrm>
            <a:off x="6215063" y="0"/>
            <a:ext cx="29289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-8000"/>
          </a:blip>
          <a:srcRect l="19154" t="21227" r="38780" b="29109"/>
          <a:stretch>
            <a:fillRect/>
          </a:stretch>
        </p:blipFill>
        <p:spPr bwMode="auto">
          <a:xfrm>
            <a:off x="0" y="2571750"/>
            <a:ext cx="5837238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214547" y="1214422"/>
            <a:ext cx="4071966" cy="128588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endParaRPr lang="es-PE" sz="2400" i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0" y="1214422"/>
            <a:ext cx="2214578" cy="128588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>
              <a:defRPr/>
            </a:pPr>
            <a:endParaRPr lang="es-ES" sz="2000" i="1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500098" y="150017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i="1" dirty="0" smtClean="0">
                <a:solidFill>
                  <a:schemeClr val="bg1">
                    <a:lumMod val="95000"/>
                  </a:schemeClr>
                </a:solidFill>
              </a:rPr>
              <a:t>AVANCES EN EL PERU</a:t>
            </a:r>
            <a:endParaRPr lang="es-PE" sz="3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7367588" y="6257925"/>
            <a:ext cx="1776412" cy="4603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80000"/>
              </a:spcBef>
              <a:buClr>
                <a:srgbClr val="FFFFCC"/>
              </a:buClr>
            </a:pPr>
            <a:r>
              <a:rPr lang="es-PE" sz="2200">
                <a:solidFill>
                  <a:srgbClr val="FFFFFF"/>
                </a:solidFill>
                <a:cs typeface="Times New Roman" pitchFamily="18" charset="0"/>
              </a:rPr>
              <a:t>Jul 2002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7158" y="2753021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BO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CONTEXTO SECTORIAL</a:t>
            </a:r>
            <a:endParaRPr lang="es-BO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Pages>2</Pages>
  <Words>1996</Words>
  <Application>Microsoft Office PowerPoint</Application>
  <PresentationFormat>Carta (216 x 279 mm)</PresentationFormat>
  <Paragraphs>379</Paragraphs>
  <Slides>36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PROYECTOS A DESARROLLAR 2011-2012</vt:lpstr>
      <vt:lpstr>PROYECTOS A DESARROLLAR 2011-2012</vt:lpstr>
      <vt:lpstr>Diapositiva 18</vt:lpstr>
      <vt:lpstr>Diapositiva 19</vt:lpstr>
      <vt:lpstr>Diapositiva 20</vt:lpstr>
      <vt:lpstr>Diapositiva 21</vt:lpstr>
      <vt:lpstr>METAS del 2011 al 2015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DG- DIRESAS</dc:title>
  <dc:creator>Katianna Baldeón</dc:creator>
  <cp:lastModifiedBy>VICTOR</cp:lastModifiedBy>
  <cp:revision>261</cp:revision>
  <cp:lastPrinted>1601-01-01T00:00:00Z</cp:lastPrinted>
  <dcterms:created xsi:type="dcterms:W3CDTF">2004-01-26T16:19:07Z</dcterms:created>
  <dcterms:modified xsi:type="dcterms:W3CDTF">2011-03-16T14:20:36Z</dcterms:modified>
</cp:coreProperties>
</file>